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57" r:id="rId4"/>
    <p:sldId id="258" r:id="rId5"/>
    <p:sldId id="264" r:id="rId6"/>
    <p:sldId id="263" r:id="rId7"/>
    <p:sldId id="261" r:id="rId8"/>
    <p:sldId id="260" r:id="rId9"/>
    <p:sldId id="265" r:id="rId10"/>
    <p:sldId id="259" r:id="rId11"/>
    <p:sldId id="270" r:id="rId12"/>
    <p:sldId id="273" r:id="rId13"/>
    <p:sldId id="271" r:id="rId14"/>
    <p:sldId id="266" r:id="rId15"/>
    <p:sldId id="286" r:id="rId16"/>
    <p:sldId id="267" r:id="rId17"/>
    <p:sldId id="281" r:id="rId18"/>
    <p:sldId id="279" r:id="rId19"/>
    <p:sldId id="283" r:id="rId20"/>
    <p:sldId id="278" r:id="rId21"/>
    <p:sldId id="282" r:id="rId22"/>
    <p:sldId id="285" r:id="rId23"/>
    <p:sldId id="284" r:id="rId24"/>
    <p:sldId id="280" r:id="rId25"/>
    <p:sldId id="268" r:id="rId26"/>
    <p:sldId id="272" r:id="rId27"/>
    <p:sldId id="269" r:id="rId28"/>
    <p:sldId id="275" r:id="rId29"/>
    <p:sldId id="274" r:id="rId30"/>
    <p:sldId id="27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1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025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281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409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0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82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36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240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71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435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65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7296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470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9081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350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243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078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319BA-4802-46E0-9BBA-E2774A4BBA7C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DC6A564-882C-4A5C-B283-1686B14CCB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92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B69B6-29DF-4741-AEC4-7D2C34FA00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6363" y="534880"/>
            <a:ext cx="8915399" cy="2262781"/>
          </a:xfrm>
        </p:spPr>
        <p:txBody>
          <a:bodyPr/>
          <a:lstStyle/>
          <a:p>
            <a:r>
              <a:rPr lang="ru-RU" b="1" dirty="0"/>
              <a:t>Сахарный диабет простыми словами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AE0F17-40E3-4312-BA16-4D100C81A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6261" y="3028478"/>
            <a:ext cx="8915399" cy="1126283"/>
          </a:xfrm>
        </p:spPr>
        <p:txBody>
          <a:bodyPr/>
          <a:lstStyle/>
          <a:p>
            <a:r>
              <a:rPr lang="ru-RU" dirty="0"/>
              <a:t>Что это такое, какие бывают типы и как с этим жить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89A25A-1043-49F5-94F5-B7A23F3A7A6F}"/>
              </a:ext>
            </a:extLst>
          </p:cNvPr>
          <p:cNvSpPr txBox="1"/>
          <p:nvPr/>
        </p:nvSpPr>
        <p:spPr>
          <a:xfrm>
            <a:off x="6462944" y="4412202"/>
            <a:ext cx="4749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Григорова Е.А. </a:t>
            </a:r>
          </a:p>
          <a:p>
            <a:r>
              <a:rPr lang="ru-RU" dirty="0"/>
              <a:t>к.м.н., врач-эндокринолог, заведующая эндокринологическим отделением </a:t>
            </a:r>
          </a:p>
          <a:p>
            <a:r>
              <a:rPr lang="ru-RU" dirty="0"/>
              <a:t>ГБУЗ ГКБ №1 им. С.З. Фишера.</a:t>
            </a:r>
          </a:p>
        </p:txBody>
      </p:sp>
    </p:spTree>
    <p:extLst>
      <p:ext uri="{BB962C8B-B14F-4D97-AF65-F5344CB8AC3E}">
        <p14:creationId xmlns:p14="http://schemas.microsoft.com/office/powerpoint/2010/main" val="262359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1685A38-C083-4E85-85B7-DB377B20A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Начнем с опроса 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EEF6FE6-0B4E-4F91-B25B-3CEA6FFAAA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96645" y="1818942"/>
            <a:ext cx="4968535" cy="3721438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B8DBC1B0-ECF8-4F9C-9DC4-30BEBDA87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15705" y="1905000"/>
            <a:ext cx="4509007" cy="3777622"/>
          </a:xfrm>
        </p:spPr>
        <p:txBody>
          <a:bodyPr/>
          <a:lstStyle/>
          <a:p>
            <a:r>
              <a:rPr lang="ru-RU" dirty="0"/>
              <a:t>У всех ли есть глюкоза (сахар) в крови?</a:t>
            </a:r>
          </a:p>
          <a:p>
            <a:r>
              <a:rPr lang="ru-RU" dirty="0"/>
              <a:t>Если глюкоза в крови есть, зачем она нужна? </a:t>
            </a:r>
          </a:p>
          <a:p>
            <a:r>
              <a:rPr lang="ru-RU" dirty="0"/>
              <a:t>Какая норма глюкозы крови?</a:t>
            </a:r>
          </a:p>
          <a:p>
            <a:r>
              <a:rPr lang="ru-RU" dirty="0"/>
              <a:t>Откуда берется глюкоза (сахар) в крови?</a:t>
            </a:r>
          </a:p>
          <a:p>
            <a:endParaRPr lang="ru-RU" dirty="0"/>
          </a:p>
        </p:txBody>
      </p:sp>
      <p:pic>
        <p:nvPicPr>
          <p:cNvPr id="11" name="Рисунок 10" descr="Улыбающееся лицо без заливки">
            <a:extLst>
              <a:ext uri="{FF2B5EF4-FFF2-40B4-BE49-F238E27FC236}">
                <a16:creationId xmlns:a16="http://schemas.microsoft.com/office/drawing/2014/main" id="{A17670E1-6394-450C-97D7-7A98EA8B6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8823" y="3501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3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0AD34-7B89-43F2-8FBE-14A5439F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Что такое сахарный диабет?</a:t>
            </a:r>
            <a:br>
              <a:rPr lang="ru-RU" b="1" dirty="0"/>
            </a:br>
            <a:r>
              <a:rPr lang="ru-RU" b="1" dirty="0"/>
              <a:t>Что происходит в организме?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EF1F7A27-DB99-4E95-95D9-86029246A7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13895" y="2133600"/>
            <a:ext cx="3706161" cy="3777622"/>
          </a:xfrm>
        </p:spPr>
        <p:txBody>
          <a:bodyPr/>
          <a:lstStyle/>
          <a:p>
            <a:r>
              <a:rPr lang="ru-RU" dirty="0"/>
              <a:t>	Сахарный диабет — это когда в крови слишком много сахара (глюкозы).</a:t>
            </a:r>
          </a:p>
          <a:p>
            <a:r>
              <a:rPr lang="ru-RU" dirty="0"/>
              <a:t>	Глюкоза — топливо для нашего тела.</a:t>
            </a:r>
          </a:p>
          <a:p>
            <a:r>
              <a:rPr lang="ru-RU" dirty="0"/>
              <a:t>	Чтобы глюкоза попала в клетки, нужен инсулин — специальный гормон.</a:t>
            </a:r>
          </a:p>
          <a:p>
            <a:r>
              <a:rPr lang="ru-RU" dirty="0"/>
              <a:t>	При диабете инсулина нет или он не работает.</a:t>
            </a:r>
          </a:p>
          <a:p>
            <a:endParaRPr lang="ru-RU" dirty="0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6319A703-4B0A-43EC-BE02-68D564179E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2352" y="1987295"/>
            <a:ext cx="6292531" cy="43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18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Зачем нужен инсулин?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99032" y="1988598"/>
            <a:ext cx="3977640" cy="3671538"/>
          </a:xfrm>
        </p:spPr>
        <p:txBody>
          <a:bodyPr/>
          <a:lstStyle/>
          <a:p>
            <a:r>
              <a:rPr lang="ru-RU" sz="2000" dirty="0"/>
              <a:t>Инсулин — «ключ», который открывает клетки для глюкозы.</a:t>
            </a:r>
          </a:p>
          <a:p>
            <a:r>
              <a:rPr lang="ru-RU" sz="2000" dirty="0"/>
              <a:t>Без инсулина глюкоза остаётся в крови и не попадает в клетки.</a:t>
            </a:r>
          </a:p>
          <a:p>
            <a:r>
              <a:rPr lang="ru-RU" sz="2000" dirty="0"/>
              <a:t>Клетки голодают, а в крови — избыток сахара.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97217D9-3F98-4A60-8898-5AFADFD7E7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50992" y="1988598"/>
            <a:ext cx="5711013" cy="398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31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Диабет 1 типа: инсулина нет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4392" y="1905000"/>
            <a:ext cx="3466520" cy="3935202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Чаще начинается до 40 лет.</a:t>
            </a:r>
          </a:p>
          <a:p>
            <a:r>
              <a:rPr lang="ru-RU" sz="2000" dirty="0"/>
              <a:t>Иммунная система по ошибке уничтожает клетки, которые делают инсулин.</a:t>
            </a:r>
          </a:p>
          <a:p>
            <a:r>
              <a:rPr lang="ru-RU" sz="2000" dirty="0"/>
              <a:t>Тип 1: инсулина нет совсем (обычно начинается в детстве/молодости).</a:t>
            </a:r>
          </a:p>
          <a:p>
            <a:r>
              <a:rPr lang="ru-RU" sz="2000" dirty="0"/>
              <a:t>Нужно вводить инсулин каждый день (уколы или помпа).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2E32AFD-3BDA-4AF3-B250-9363BFD3A9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59550" y="1905000"/>
            <a:ext cx="5945061" cy="408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087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Диабет 2 типа: </a:t>
            </a:r>
            <a:br>
              <a:rPr lang="ru-RU" b="1" dirty="0"/>
            </a:br>
            <a:r>
              <a:rPr lang="ru-RU" b="1" dirty="0"/>
              <a:t>клетки не слышат инсулин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2328" y="1988776"/>
            <a:ext cx="4070024" cy="3777622"/>
          </a:xfrm>
        </p:spPr>
        <p:txBody>
          <a:bodyPr/>
          <a:lstStyle/>
          <a:p>
            <a:r>
              <a:rPr lang="ru-RU" sz="2000" dirty="0"/>
              <a:t>Чаще после 40 лет, особенно при избыточном весе.</a:t>
            </a:r>
          </a:p>
          <a:p>
            <a:r>
              <a:rPr lang="ru-RU" sz="2000" dirty="0"/>
              <a:t>Организм вырабатывает инсулин, но клетки к нему нечувствительны.</a:t>
            </a:r>
          </a:p>
          <a:p>
            <a:r>
              <a:rPr lang="ru-RU" sz="2000" dirty="0"/>
              <a:t>Сначала лечат таблетками, диетой и спортом, иногда нужен инсулин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43BF12-5EEB-450B-94AA-3583FF32ED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78424" y="1988776"/>
            <a:ext cx="6025896" cy="433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8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Кто в группе риска?</a:t>
            </a:r>
            <a:br>
              <a:rPr lang="ru-RU" b="1" dirty="0"/>
            </a:br>
            <a:r>
              <a:rPr lang="ru-RU" b="1" dirty="0"/>
              <a:t>У кого может появиться диабет?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4440" y="2060253"/>
            <a:ext cx="5343913" cy="3777622"/>
          </a:xfrm>
        </p:spPr>
        <p:txBody>
          <a:bodyPr>
            <a:noAutofit/>
          </a:bodyPr>
          <a:lstStyle/>
          <a:p>
            <a:r>
              <a:rPr lang="ru-RU" sz="2400" dirty="0"/>
              <a:t>Наследственность (если у близких был диабет).</a:t>
            </a:r>
          </a:p>
          <a:p>
            <a:r>
              <a:rPr lang="ru-RU" sz="2400" dirty="0"/>
              <a:t>Лишний вес (особенно тип 2).</a:t>
            </a:r>
          </a:p>
          <a:p>
            <a:r>
              <a:rPr lang="ru-RU" sz="2400" dirty="0"/>
              <a:t>Малоподвижный образ жизни.</a:t>
            </a:r>
          </a:p>
          <a:p>
            <a:r>
              <a:rPr lang="ru-RU" sz="2400" dirty="0"/>
              <a:t>Возраст (риск растёт после 45 лет).</a:t>
            </a:r>
          </a:p>
          <a:p>
            <a:r>
              <a:rPr lang="ru-RU" sz="2400" dirty="0"/>
              <a:t>Перенесённые вирусные инфекции (для типа 1).</a:t>
            </a:r>
          </a:p>
          <a:p>
            <a:endParaRPr lang="ru-RU" sz="24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50C9E9C-63C5-4D89-B25E-2C425A3B51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02070" y="2003745"/>
            <a:ext cx="1667885" cy="1714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F99F9D-03F6-490C-8546-D37E5A5C7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6747" y="2003745"/>
            <a:ext cx="1638300" cy="1714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894D36-C6AD-4E0A-9DF9-D2CED5657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246" y="3949064"/>
            <a:ext cx="2369534" cy="15796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CA45D1-B245-46C4-9323-AE6AC4930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8950" y="3949064"/>
            <a:ext cx="2153894" cy="157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37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Симптомы диабета</a:t>
            </a:r>
            <a:br>
              <a:rPr lang="ru-RU" b="1" dirty="0"/>
            </a:br>
            <a:r>
              <a:rPr lang="ru-RU" b="1" dirty="0"/>
              <a:t>На что обратить внимание?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0857" y="2061468"/>
            <a:ext cx="3296239" cy="3777622"/>
          </a:xfrm>
        </p:spPr>
        <p:txBody>
          <a:bodyPr/>
          <a:lstStyle/>
          <a:p>
            <a:r>
              <a:rPr lang="ru-RU" sz="2000" dirty="0"/>
              <a:t>Постоянная жажда.</a:t>
            </a:r>
          </a:p>
          <a:p>
            <a:r>
              <a:rPr lang="ru-RU" sz="2000" dirty="0"/>
              <a:t>Частое мочеиспускание.</a:t>
            </a:r>
          </a:p>
          <a:p>
            <a:r>
              <a:rPr lang="ru-RU" sz="2000" dirty="0"/>
              <a:t>Сильный голод.</a:t>
            </a:r>
          </a:p>
          <a:p>
            <a:r>
              <a:rPr lang="ru-RU" sz="2000" dirty="0"/>
              <a:t>Быстрая утомляемость.</a:t>
            </a:r>
          </a:p>
          <a:p>
            <a:r>
              <a:rPr lang="ru-RU" sz="2000" dirty="0"/>
              <a:t>Плохо заживающие ранки.</a:t>
            </a:r>
          </a:p>
          <a:p>
            <a:r>
              <a:rPr lang="ru-RU" sz="2000" dirty="0"/>
              <a:t>	Зуд кожи.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54EB09C-B88A-4426-B58F-3D4E5F6C5D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97096" y="2009312"/>
            <a:ext cx="7414897" cy="388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31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354" y="624110"/>
            <a:ext cx="9498258" cy="12808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Чем опасен высокий сахар? </a:t>
            </a:r>
            <a:br>
              <a:rPr lang="ru-RU" b="1" dirty="0"/>
            </a:br>
            <a:r>
              <a:rPr lang="ru-RU" b="1" dirty="0"/>
              <a:t>Почему важно контролировать сахар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0524" y="2125977"/>
            <a:ext cx="4313864" cy="3777622"/>
          </a:xfrm>
        </p:spPr>
        <p:txBody>
          <a:bodyPr/>
          <a:lstStyle/>
          <a:p>
            <a:r>
              <a:rPr lang="ru-RU" dirty="0"/>
              <a:t>Проблемы с глазами (может привести к слепоте).</a:t>
            </a:r>
          </a:p>
          <a:p>
            <a:r>
              <a:rPr lang="ru-RU" dirty="0"/>
              <a:t>Поражение почек.</a:t>
            </a:r>
          </a:p>
          <a:p>
            <a:r>
              <a:rPr lang="ru-RU" dirty="0"/>
              <a:t>Нарушение кровообращения в ногах.</a:t>
            </a:r>
          </a:p>
          <a:p>
            <a:r>
              <a:rPr lang="ru-RU" dirty="0"/>
              <a:t>Риск инфарктов и инсультов.</a:t>
            </a:r>
          </a:p>
          <a:p>
            <a:r>
              <a:rPr lang="ru-RU" dirty="0"/>
              <a:t>Онемение рук и ног (нейропатия).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5DA7489-0C8C-49AD-AD31-C95865EE60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1679" y="1905000"/>
            <a:ext cx="5184406" cy="421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61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Как проверяют на диабет?</a:t>
            </a:r>
            <a:br>
              <a:rPr lang="ru-RU" b="1" dirty="0"/>
            </a:br>
            <a:r>
              <a:rPr lang="ru-RU" b="1" dirty="0"/>
              <a:t>Диагностика: как узнать?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82136" y="2018190"/>
            <a:ext cx="4787340" cy="3777622"/>
          </a:xfrm>
        </p:spPr>
        <p:txBody>
          <a:bodyPr/>
          <a:lstStyle/>
          <a:p>
            <a:r>
              <a:rPr lang="ru-RU" dirty="0"/>
              <a:t>Анализ крови на сахар (натощак и после еды).</a:t>
            </a:r>
          </a:p>
          <a:p>
            <a:r>
              <a:rPr lang="ru-RU" dirty="0"/>
              <a:t>Тест на гликированный гемоглобин (показывает средний сахар за 3 месяца).</a:t>
            </a:r>
          </a:p>
          <a:p>
            <a:r>
              <a:rPr lang="ru-RU" dirty="0"/>
              <a:t>Иногда — тест на толерантность к глюкозе.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369970C-03ED-4543-AB1D-6E761E1F0E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06322" y="2133600"/>
            <a:ext cx="3986074" cy="248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70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Лечение диабета 1 типа</a:t>
            </a:r>
            <a:br>
              <a:rPr lang="ru-RU" b="1" dirty="0"/>
            </a:br>
            <a:r>
              <a:rPr lang="ru-RU" b="1" dirty="0"/>
              <a:t>Инсулин — основа терапии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43675" y="2004140"/>
            <a:ext cx="3484358" cy="3777622"/>
          </a:xfrm>
        </p:spPr>
        <p:txBody>
          <a:bodyPr/>
          <a:lstStyle/>
          <a:p>
            <a:r>
              <a:rPr lang="ru-RU" sz="2000" dirty="0"/>
              <a:t>Инъекции инсулина несколько раз в день.</a:t>
            </a:r>
          </a:p>
          <a:p>
            <a:r>
              <a:rPr lang="ru-RU" sz="2000" dirty="0"/>
              <a:t>Расчёт дозы по еде и сахару.</a:t>
            </a:r>
          </a:p>
          <a:p>
            <a:r>
              <a:rPr lang="ru-RU" sz="2000" dirty="0"/>
              <a:t>Современные помпы и датчики непрерывного мониторинга.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E627E63-A47F-4EC6-976C-A0C88C36EF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94960" y="2004140"/>
            <a:ext cx="6109653" cy="393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63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Современные технологии</a:t>
            </a:r>
            <a:br>
              <a:rPr lang="ru-RU" b="1" dirty="0"/>
            </a:br>
            <a:r>
              <a:rPr lang="ru-RU" b="1" dirty="0"/>
              <a:t>Помощники для людей с диабетом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9301" y="2399599"/>
            <a:ext cx="4313864" cy="3777622"/>
          </a:xfrm>
        </p:spPr>
        <p:txBody>
          <a:bodyPr/>
          <a:lstStyle/>
          <a:p>
            <a:r>
              <a:rPr lang="ru-RU" dirty="0"/>
              <a:t>Датчики непрерывного мониторинга сахара.</a:t>
            </a:r>
          </a:p>
          <a:p>
            <a:r>
              <a:rPr lang="ru-RU" dirty="0"/>
              <a:t>Инсулиновые помпы.</a:t>
            </a:r>
          </a:p>
          <a:p>
            <a:r>
              <a:rPr lang="ru-RU" dirty="0"/>
              <a:t>Мобильные приложения для учёта еды и сахара.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598D96A-1F32-4AB5-BD29-3082C7BB05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24144" y="2399598"/>
            <a:ext cx="5780469" cy="346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9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Лечение диабета 2 типа</a:t>
            </a:r>
            <a:br>
              <a:rPr lang="ru-RU" b="1" dirty="0"/>
            </a:br>
            <a:r>
              <a:rPr lang="ru-RU" b="1" dirty="0"/>
              <a:t>Комплексный подход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5880" y="2222376"/>
            <a:ext cx="4645041" cy="3777622"/>
          </a:xfrm>
        </p:spPr>
        <p:txBody>
          <a:bodyPr/>
          <a:lstStyle/>
          <a:p>
            <a:r>
              <a:rPr lang="ru-RU" sz="2400" dirty="0"/>
              <a:t>Таблетки, улучшающие работу инсулина.</a:t>
            </a:r>
          </a:p>
          <a:p>
            <a:r>
              <a:rPr lang="ru-RU" sz="2400" dirty="0"/>
              <a:t>Диета и физическая активность.</a:t>
            </a:r>
          </a:p>
          <a:p>
            <a:r>
              <a:rPr lang="ru-RU" sz="2400" dirty="0"/>
              <a:t>Контроль веса.</a:t>
            </a:r>
          </a:p>
          <a:p>
            <a:r>
              <a:rPr lang="ru-RU" sz="2400" dirty="0"/>
              <a:t>В запущенных случаях — инсулин</a:t>
            </a:r>
          </a:p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AD8ABC6-831E-4E3C-B646-4B64A52FF4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53997" y="2222377"/>
            <a:ext cx="5350616" cy="300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26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Контроль сахара в крови</a:t>
            </a:r>
            <a:br>
              <a:rPr lang="ru-RU" b="1" dirty="0"/>
            </a:br>
            <a:r>
              <a:rPr lang="ru-RU" b="1" dirty="0"/>
              <a:t>Как следить за сахаром?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3763" y="2147944"/>
            <a:ext cx="4313864" cy="3777622"/>
          </a:xfrm>
        </p:spPr>
        <p:txBody>
          <a:bodyPr/>
          <a:lstStyle/>
          <a:p>
            <a:r>
              <a:rPr lang="ru-RU" sz="2400" dirty="0"/>
              <a:t>Домашний </a:t>
            </a:r>
            <a:r>
              <a:rPr lang="ru-RU" sz="2400" dirty="0" err="1"/>
              <a:t>глюкометр</a:t>
            </a:r>
            <a:r>
              <a:rPr lang="ru-RU" sz="2400" dirty="0"/>
              <a:t> (капля крови на тест полоску).</a:t>
            </a:r>
          </a:p>
          <a:p>
            <a:r>
              <a:rPr lang="ru-RU" sz="2400" dirty="0"/>
              <a:t>Регулярные анализы у врача.</a:t>
            </a:r>
          </a:p>
          <a:p>
            <a:r>
              <a:rPr lang="ru-RU" sz="2400" dirty="0"/>
              <a:t>Дневник самоконтроля (записывать сахар, еду, инсулин).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E07861D-BCD5-4DB7-B65B-255132DF69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24374" y="2125976"/>
            <a:ext cx="5037631" cy="325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71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8E590-FA77-4B50-B453-B34D351A7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Пирамида здорового питания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AF013C-5E5D-B961-B5B0-B95647CF9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54772" y="1905000"/>
            <a:ext cx="4313864" cy="3777622"/>
          </a:xfrm>
        </p:spPr>
        <p:txBody>
          <a:bodyPr/>
          <a:lstStyle/>
          <a:p>
            <a:r>
              <a:rPr lang="ru-RU" dirty="0"/>
              <a:t>злаки и цельнозерновые продукты (основание);</a:t>
            </a:r>
          </a:p>
          <a:p>
            <a:r>
              <a:rPr lang="ru-RU" dirty="0"/>
              <a:t>овощи и фрукты;</a:t>
            </a:r>
          </a:p>
          <a:p>
            <a:r>
              <a:rPr lang="ru-RU" dirty="0"/>
              <a:t>белки (мясо, рыба, бобовые);</a:t>
            </a:r>
          </a:p>
          <a:p>
            <a:r>
              <a:rPr lang="ru-RU" dirty="0"/>
              <a:t>молочные продукты;</a:t>
            </a:r>
          </a:p>
          <a:p>
            <a:r>
              <a:rPr lang="ru-RU" dirty="0"/>
              <a:t>жиры, масла, сладости (верхушка).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29D4D55-4A06-822C-0F9E-CC0AD7707A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10659" y="1905000"/>
            <a:ext cx="5883058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51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412" y="397934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Питание при диабете</a:t>
            </a:r>
            <a:br>
              <a:rPr lang="ru-RU" b="1" dirty="0"/>
            </a:br>
            <a:r>
              <a:rPr lang="ru-RU" b="1" dirty="0"/>
              <a:t>Еда — важная часть лечения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3791" y="2041999"/>
            <a:ext cx="4051285" cy="3777622"/>
          </a:xfrm>
        </p:spPr>
        <p:txBody>
          <a:bodyPr/>
          <a:lstStyle/>
          <a:p>
            <a:r>
              <a:rPr lang="ru-RU" dirty="0"/>
              <a:t>Меньше быстрых сахаров (сладости, газировка, соки).</a:t>
            </a:r>
          </a:p>
          <a:p>
            <a:r>
              <a:rPr lang="ru-RU" dirty="0"/>
              <a:t>Больше клетчатки (овощи, </a:t>
            </a:r>
            <a:r>
              <a:rPr lang="ru-RU" dirty="0" err="1"/>
              <a:t>цельнозерновые</a:t>
            </a:r>
            <a:r>
              <a:rPr lang="ru-RU" dirty="0"/>
              <a:t> крупы).</a:t>
            </a:r>
          </a:p>
          <a:p>
            <a:r>
              <a:rPr lang="ru-RU" dirty="0"/>
              <a:t>Умеренные порции углеводов.</a:t>
            </a:r>
          </a:p>
          <a:p>
            <a:r>
              <a:rPr lang="ru-RU" dirty="0"/>
              <a:t>Здоровые жиры (рыба, орехи, оливковое масло).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A17A443-C4C7-4FCD-8846-7C36B5B5E8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05997" y="2041999"/>
            <a:ext cx="5503308" cy="366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539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7C4D0D-2BFF-5408-BDDC-4277B18E8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411198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Гарвардская тарелка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00110D-978E-F9F6-E29D-06874423BA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7612" y="2125977"/>
            <a:ext cx="4313864" cy="3777622"/>
          </a:xfrm>
        </p:spPr>
        <p:txBody>
          <a:bodyPr>
            <a:normAutofit fontScale="92500"/>
          </a:bodyPr>
          <a:lstStyle/>
          <a:p>
            <a:r>
              <a:rPr lang="ru-RU" dirty="0"/>
              <a:t>Овощи и зелень должны занимать примерно половину блюда. Они насытят организм необходимой клетчаткой, витаминами и микроэлементами. </a:t>
            </a:r>
          </a:p>
          <a:p>
            <a:r>
              <a:rPr lang="ru-RU" dirty="0"/>
              <a:t>На белки отводится примерно 25% площади блюда или около 100 грамм. </a:t>
            </a:r>
          </a:p>
          <a:p>
            <a:r>
              <a:rPr lang="ru-RU" dirty="0"/>
              <a:t>Медленные углеводы занимают оставшуюся четверть тарелки, около 100 грамм. Они насыщают организм энергией, дают силы и бодрость на весь день.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BEFAE4B-1135-D1F3-56D4-56A75F7C3A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95299" y="1783528"/>
            <a:ext cx="5963301" cy="412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694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1335C-59E9-7130-E7E4-211272155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116" y="505833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Режим питания</a:t>
            </a:r>
            <a:br>
              <a:rPr lang="ru-RU" b="1" dirty="0"/>
            </a:br>
            <a:r>
              <a:rPr lang="ru-RU" b="1" dirty="0"/>
              <a:t>Как правильно распределить приёмы пищи?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F27383-2993-91E6-9F74-4E4E3CE8C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91932" y="2125976"/>
            <a:ext cx="4313864" cy="3777622"/>
          </a:xfrm>
        </p:spPr>
        <p:txBody>
          <a:bodyPr/>
          <a:lstStyle/>
          <a:p>
            <a:r>
              <a:rPr lang="ru-RU" dirty="0"/>
              <a:t>3–5 приёмов пищи в день; </a:t>
            </a:r>
          </a:p>
          <a:p>
            <a:r>
              <a:rPr lang="ru-RU" dirty="0"/>
              <a:t>интервалы 3–4 часа;</a:t>
            </a:r>
          </a:p>
          <a:p>
            <a:r>
              <a:rPr lang="ru-RU" dirty="0"/>
              <a:t>последний приём пищи за 2–3 часа до сна;</a:t>
            </a:r>
          </a:p>
          <a:p>
            <a:r>
              <a:rPr lang="ru-RU" dirty="0"/>
              <a:t>завтрак — 25–30% суточной калорийности;</a:t>
            </a:r>
          </a:p>
          <a:p>
            <a:r>
              <a:rPr lang="ru-RU" dirty="0"/>
              <a:t>обед — 30–40%;</a:t>
            </a:r>
          </a:p>
          <a:p>
            <a:r>
              <a:rPr lang="ru-RU" dirty="0"/>
              <a:t>ужин — 20–25%.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157D605-AD16-03C0-CCB9-5E24415EA9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86204" y="2125976"/>
            <a:ext cx="5118407" cy="358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21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0457B-81B7-E9F7-CE54-66DD2AB35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Завтрак — самый важный приём пищи</a:t>
            </a:r>
            <a:br>
              <a:rPr lang="ru-RU" b="1" dirty="0"/>
            </a:br>
            <a:r>
              <a:rPr lang="ru-RU" b="1" dirty="0"/>
              <a:t>Почему нельзя пропускать завтрак?</a:t>
            </a:r>
            <a:br>
              <a:rPr lang="ru-RU" b="1" dirty="0"/>
            </a:br>
            <a:endParaRPr lang="ru-RU" b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1DE190-166F-9DD4-66F2-8AA0BFF0A7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61304" y="2133600"/>
            <a:ext cx="5541264" cy="4100290"/>
          </a:xfrm>
          <a:prstGeom prst="rect">
            <a:avLst/>
          </a:prstGeom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4712CEF1-859B-DC74-6945-BFA893D2B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3856" y="2133600"/>
            <a:ext cx="4224528" cy="3777622"/>
          </a:xfrm>
        </p:spPr>
        <p:txBody>
          <a:bodyPr/>
          <a:lstStyle/>
          <a:p>
            <a:r>
              <a:rPr lang="ru-RU" sz="2400" dirty="0"/>
              <a:t>запуск метаболизма;</a:t>
            </a:r>
          </a:p>
          <a:p>
            <a:r>
              <a:rPr lang="ru-RU" sz="2400" dirty="0"/>
              <a:t>улучшение концентрации;</a:t>
            </a:r>
          </a:p>
          <a:p>
            <a:r>
              <a:rPr lang="ru-RU" sz="2400" dirty="0"/>
              <a:t>контроль аппетита в течение дня.</a:t>
            </a:r>
          </a:p>
          <a:p>
            <a:r>
              <a:rPr lang="ru-RU" sz="2400" dirty="0"/>
              <a:t>Завтрак съешь сам!!!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872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071A5E-2852-DAA1-B6AE-C38150DDD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548" y="37722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Практические советы</a:t>
            </a:r>
            <a:br>
              <a:rPr lang="ru-RU" b="1" dirty="0"/>
            </a:br>
            <a:r>
              <a:rPr lang="ru-RU" b="1" dirty="0"/>
              <a:t>Как начать питаться правильно?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33CAF-1C44-C92B-1F0D-21DA1C625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65668" y="2125977"/>
            <a:ext cx="4313864" cy="3777622"/>
          </a:xfrm>
        </p:spPr>
        <p:txBody>
          <a:bodyPr/>
          <a:lstStyle/>
          <a:p>
            <a:r>
              <a:rPr lang="ru-RU" dirty="0"/>
              <a:t>Пошаговый план:</a:t>
            </a:r>
          </a:p>
          <a:p>
            <a:r>
              <a:rPr lang="ru-RU" dirty="0"/>
              <a:t>Пить больше воды.</a:t>
            </a:r>
          </a:p>
          <a:p>
            <a:r>
              <a:rPr lang="ru-RU" dirty="0"/>
              <a:t>Добавить овощи в каждый приём пищи.</a:t>
            </a:r>
          </a:p>
          <a:p>
            <a:r>
              <a:rPr lang="ru-RU" dirty="0"/>
              <a:t>Заменить белый хлеб на цельнозерновой.</a:t>
            </a:r>
          </a:p>
          <a:p>
            <a:r>
              <a:rPr lang="ru-RU" dirty="0"/>
              <a:t>Сократить сахар в напитках.</a:t>
            </a:r>
          </a:p>
          <a:p>
            <a:r>
              <a:rPr lang="ru-RU" dirty="0"/>
              <a:t>Готовить дома чаще.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88C688-A2DA-D91A-CE1F-C2FC5EE0FA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83096" y="1785579"/>
            <a:ext cx="4898090" cy="381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25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86-958D-03BC-CCBD-4CF2A4D9D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684" y="459518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Способы приготовления</a:t>
            </a:r>
            <a:br>
              <a:rPr lang="ru-RU" b="1" dirty="0"/>
            </a:br>
            <a:r>
              <a:rPr lang="ru-RU" b="1" dirty="0"/>
              <a:t>Как готовить полезно?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E6765A-B3EE-DB51-AB7E-DB32A5F78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5084" y="1877568"/>
            <a:ext cx="4313864" cy="3777622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Рекомендуемые методы:</a:t>
            </a:r>
          </a:p>
          <a:p>
            <a:r>
              <a:rPr lang="ru-RU" sz="2000" dirty="0"/>
              <a:t>варка;</a:t>
            </a:r>
          </a:p>
          <a:p>
            <a:r>
              <a:rPr lang="ru-RU" sz="2000" dirty="0"/>
              <a:t>запекание;</a:t>
            </a:r>
          </a:p>
          <a:p>
            <a:r>
              <a:rPr lang="ru-RU" sz="2000" dirty="0"/>
              <a:t>тушение;</a:t>
            </a:r>
          </a:p>
          <a:p>
            <a:r>
              <a:rPr lang="ru-RU" sz="2000" dirty="0"/>
              <a:t>приготовление на пару;</a:t>
            </a:r>
          </a:p>
          <a:p>
            <a:r>
              <a:rPr lang="ru-RU" sz="2000" dirty="0"/>
              <a:t>гриль без масла.</a:t>
            </a:r>
          </a:p>
          <a:p>
            <a:r>
              <a:rPr lang="ru-RU" sz="2000" dirty="0"/>
              <a:t>Избегать: фритюра, избыточного использования масла.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F30F57C-FB96-E330-6B8B-3129FB0AC3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06281" y="1877568"/>
            <a:ext cx="5298332" cy="360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74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A28EC-C5B9-4A56-4C70-A75E9BE01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980" y="483546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Чтение этикеток</a:t>
            </a:r>
            <a:br>
              <a:rPr lang="ru-RU" b="1" dirty="0"/>
            </a:br>
            <a:r>
              <a:rPr lang="ru-RU" b="1" dirty="0"/>
              <a:t>Учимся читать состав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31280-0853-A218-5671-55B37BA68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7232" y="1956387"/>
            <a:ext cx="3978584" cy="377762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 что обращать внимание:</a:t>
            </a:r>
          </a:p>
          <a:p>
            <a:r>
              <a:rPr lang="ru-RU" dirty="0"/>
              <a:t>порядок ингредиентов (первые — основные);</a:t>
            </a:r>
          </a:p>
          <a:p>
            <a:r>
              <a:rPr lang="ru-RU" dirty="0"/>
              <a:t>содержание сахара (не более 5–10 г на 100 г);</a:t>
            </a:r>
          </a:p>
          <a:p>
            <a:r>
              <a:rPr lang="ru-RU" dirty="0"/>
              <a:t>наличие </a:t>
            </a:r>
            <a:r>
              <a:rPr lang="ru-RU" dirty="0" err="1"/>
              <a:t>трансжиров</a:t>
            </a:r>
            <a:r>
              <a:rPr lang="ru-RU" dirty="0"/>
              <a:t> («гидрогенизированные масла»);</a:t>
            </a:r>
          </a:p>
          <a:p>
            <a:r>
              <a:rPr lang="ru-RU" dirty="0"/>
              <a:t>консерванты и красители (Е-добавки).</a:t>
            </a:r>
          </a:p>
          <a:p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63D0BF8C-B0A2-D3AF-C660-E97FEB202E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85816" y="1764436"/>
            <a:ext cx="1439112" cy="39373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7E0FFF-D542-E1DA-CFC8-C8A7B2156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624" y="1764436"/>
            <a:ext cx="3937381" cy="393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0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94EC2C-4D00-E7CB-3003-D1420B66A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441230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Учимся читать состав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AF5F58-3ABF-B035-7BD6-6F116EC9B2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24104" y="1978756"/>
            <a:ext cx="9743792" cy="412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45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7BEDC-7A63-5E31-C59D-998FF6F0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252" y="432086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Вода — основа жизни</a:t>
            </a:r>
            <a:br>
              <a:rPr lang="ru-RU" b="1" dirty="0"/>
            </a:br>
            <a:r>
              <a:rPr lang="ru-RU" b="1" dirty="0"/>
              <a:t>Значение воды для организма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8A6237-3126-68A9-1306-D4417FBE6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7592" y="2125976"/>
            <a:ext cx="4788408" cy="3777622"/>
          </a:xfrm>
        </p:spPr>
        <p:txBody>
          <a:bodyPr/>
          <a:lstStyle/>
          <a:p>
            <a:r>
              <a:rPr lang="ru-RU" sz="2000" dirty="0"/>
              <a:t>регуляция температуры;</a:t>
            </a:r>
          </a:p>
          <a:p>
            <a:r>
              <a:rPr lang="ru-RU" sz="2000" dirty="0"/>
              <a:t>транспорт питательных веществ;</a:t>
            </a:r>
          </a:p>
          <a:p>
            <a:r>
              <a:rPr lang="ru-RU" sz="2000" dirty="0"/>
              <a:t>Хорошая работа кишечника</a:t>
            </a:r>
          </a:p>
          <a:p>
            <a:r>
              <a:rPr lang="ru-RU" sz="2000" dirty="0"/>
              <a:t>выведение токсинов.</a:t>
            </a:r>
          </a:p>
          <a:p>
            <a:r>
              <a:rPr lang="ru-RU" sz="2000" dirty="0"/>
              <a:t>Норма: 30 мл на кг веса в день.</a:t>
            </a:r>
          </a:p>
          <a:p>
            <a:r>
              <a:rPr lang="ru-RU" sz="2000" dirty="0"/>
              <a:t>Советы: пить воду в течение дня, не дожидаясь жажды.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7360035-92F2-4558-8F1F-4189E47B21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5716" y="2125977"/>
            <a:ext cx="4978897" cy="333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77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Физическая активность</a:t>
            </a:r>
            <a:br>
              <a:rPr lang="ru-RU" b="1" dirty="0"/>
            </a:br>
            <a:r>
              <a:rPr lang="ru-RU" b="1" dirty="0"/>
              <a:t>Движение помогает контролировать сахар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57056" y="2503503"/>
            <a:ext cx="4313864" cy="3469863"/>
          </a:xfrm>
        </p:spPr>
        <p:txBody>
          <a:bodyPr/>
          <a:lstStyle/>
          <a:p>
            <a:r>
              <a:rPr lang="ru-RU" dirty="0"/>
              <a:t>Ходьба, плавание, велосипед — 30–60 минут в день.</a:t>
            </a:r>
          </a:p>
          <a:p>
            <a:r>
              <a:rPr lang="ru-RU" dirty="0"/>
              <a:t>Упражнения делают клетки более чувствительными к инсулину.</a:t>
            </a:r>
          </a:p>
          <a:p>
            <a:r>
              <a:rPr lang="ru-RU" dirty="0"/>
              <a:t>Перед началом тренировок — консультация врача.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BD8E199-4C38-4DE6-A817-012A86F0C9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02671" y="2503503"/>
            <a:ext cx="4701942" cy="279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88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Мифы о диабете</a:t>
            </a:r>
            <a:br>
              <a:rPr lang="ru-RU" b="1" dirty="0"/>
            </a:br>
            <a:r>
              <a:rPr lang="ru-RU" b="1" dirty="0"/>
              <a:t>Правда или миф?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1546" y="2231254"/>
            <a:ext cx="4313864" cy="3777622"/>
          </a:xfrm>
        </p:spPr>
        <p:txBody>
          <a:bodyPr/>
          <a:lstStyle/>
          <a:p>
            <a:r>
              <a:rPr lang="ru-RU" dirty="0"/>
              <a:t>«Диабет бывает только от сладкого» — неправда (причины сложнее).</a:t>
            </a:r>
          </a:p>
          <a:p>
            <a:r>
              <a:rPr lang="ru-RU" dirty="0"/>
              <a:t>«Если принимать инсулин, значит, всё очень плохо» — неправда (это просто лечение).</a:t>
            </a:r>
          </a:p>
          <a:p>
            <a:r>
              <a:rPr lang="ru-RU" dirty="0"/>
              <a:t>«При диабете нельзя есть фрукты» — неправда (можно, но умеренно).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282B8D9-B148-48D4-8B9C-FBB0A7851B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54898" y="1623992"/>
            <a:ext cx="3209940" cy="427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98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Жизнь с диабетом</a:t>
            </a:r>
            <a:br>
              <a:rPr lang="ru-RU" b="1" dirty="0"/>
            </a:br>
            <a:r>
              <a:rPr lang="ru-RU" b="1" dirty="0"/>
              <a:t>Можно ли жить полноценно?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82136" y="2320031"/>
            <a:ext cx="4313864" cy="3777622"/>
          </a:xfrm>
        </p:spPr>
        <p:txBody>
          <a:bodyPr/>
          <a:lstStyle/>
          <a:p>
            <a:r>
              <a:rPr lang="ru-RU" dirty="0"/>
              <a:t>Да! Миллионы людей живут активной жизнью.</a:t>
            </a:r>
          </a:p>
          <a:p>
            <a:r>
              <a:rPr lang="ru-RU" dirty="0"/>
              <a:t>Важно: контроль сахара, правильное питание, спорт, приём лекарств.</a:t>
            </a:r>
          </a:p>
          <a:p>
            <a:r>
              <a:rPr lang="ru-RU" dirty="0"/>
              <a:t>Поддержка семьи и врачей.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AF3D445-E2CD-4D29-8FCB-5148C1D630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05858" y="2320031"/>
            <a:ext cx="4698755" cy="313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31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Профилактика диабета 2 типа</a:t>
            </a:r>
            <a:br>
              <a:rPr lang="ru-RU" b="1" dirty="0"/>
            </a:br>
            <a:r>
              <a:rPr lang="ru-RU" b="1" dirty="0"/>
              <a:t>Как снизить риск?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82136" y="2125976"/>
            <a:ext cx="4313864" cy="3777622"/>
          </a:xfrm>
        </p:spPr>
        <p:txBody>
          <a:bodyPr/>
          <a:lstStyle/>
          <a:p>
            <a:r>
              <a:rPr lang="ru-RU" dirty="0"/>
              <a:t>Поддерживать нормальный вес.</a:t>
            </a:r>
          </a:p>
          <a:p>
            <a:r>
              <a:rPr lang="ru-RU" dirty="0"/>
              <a:t>Быть физически активным.</a:t>
            </a:r>
          </a:p>
          <a:p>
            <a:r>
              <a:rPr lang="ru-RU" dirty="0"/>
              <a:t>Есть больше овощей и клетчатки.</a:t>
            </a:r>
          </a:p>
          <a:p>
            <a:r>
              <a:rPr lang="ru-RU" dirty="0"/>
              <a:t>Отказаться от курения и алкоголя.</a:t>
            </a:r>
          </a:p>
          <a:p>
            <a:r>
              <a:rPr lang="ru-RU" dirty="0"/>
              <a:t>Регулярно проверять сахар после 45 лет.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F8B398-2D33-4E33-A894-84ADAB21B8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39003" y="2125976"/>
            <a:ext cx="4765608" cy="318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65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ECA22-7322-47F2-95AE-548A68E3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Главное — знать и действовать!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EC720E-BEF2-44E9-A11C-3186FF604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9301" y="2133600"/>
            <a:ext cx="4313864" cy="3777622"/>
          </a:xfrm>
        </p:spPr>
        <p:txBody>
          <a:bodyPr/>
          <a:lstStyle/>
          <a:p>
            <a:r>
              <a:rPr lang="ru-RU" dirty="0"/>
              <a:t>Диабет — не приговор, а образ жизни.</a:t>
            </a:r>
          </a:p>
          <a:p>
            <a:r>
              <a:rPr lang="ru-RU" dirty="0"/>
              <a:t>Ранняя диагностика и контроль помогают избежать осложнений.</a:t>
            </a:r>
          </a:p>
          <a:p>
            <a:r>
              <a:rPr lang="ru-RU" dirty="0"/>
              <a:t>Забота о себе — лучшая инвестиция в здоровье.</a:t>
            </a:r>
          </a:p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2B3CEF3-8B5F-43B1-BB10-608FF284B4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89029" y="2133600"/>
            <a:ext cx="4313238" cy="255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325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B2070-8192-42B5-84C1-59734F451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1184" y="184922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/>
              <a:t>Спасибо за внимание и будьте здоровы!!</a:t>
            </a:r>
          </a:p>
        </p:txBody>
      </p:sp>
      <p:sp>
        <p:nvSpPr>
          <p:cNvPr id="4" name="Сердце 3">
            <a:extLst>
              <a:ext uri="{FF2B5EF4-FFF2-40B4-BE49-F238E27FC236}">
                <a16:creationId xmlns:a16="http://schemas.microsoft.com/office/drawing/2014/main" id="{1266AF71-A973-4BE1-B279-5AF7F718FAC1}"/>
              </a:ext>
            </a:extLst>
          </p:cNvPr>
          <p:cNvSpPr/>
          <p:nvPr/>
        </p:nvSpPr>
        <p:spPr>
          <a:xfrm>
            <a:off x="5033639" y="4245291"/>
            <a:ext cx="2263806" cy="1988599"/>
          </a:xfrm>
          <a:prstGeom prst="heart">
            <a:avLst/>
          </a:prstGeom>
          <a:solidFill>
            <a:srgbClr val="981B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29665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1634</TotalTime>
  <Words>1111</Words>
  <Application>Microsoft Office PowerPoint</Application>
  <PresentationFormat>Широкоэкранный</PresentationFormat>
  <Paragraphs>147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Легкий дым</vt:lpstr>
      <vt:lpstr>Сахарный диабет простыми словами</vt:lpstr>
      <vt:lpstr>Начнем с опроса </vt:lpstr>
      <vt:lpstr>Что такое сахарный диабет? Что происходит в организме? </vt:lpstr>
      <vt:lpstr>Зачем нужен инсулин? </vt:lpstr>
      <vt:lpstr>Диабет 1 типа: инсулина нет </vt:lpstr>
      <vt:lpstr>Диабет 2 типа:  клетки не слышат инсулин </vt:lpstr>
      <vt:lpstr>Кто в группе риска? У кого может появиться диабет? </vt:lpstr>
      <vt:lpstr>Симптомы диабета На что обратить внимание? </vt:lpstr>
      <vt:lpstr>Чем опасен высокий сахар?  Почему важно контролировать сахар </vt:lpstr>
      <vt:lpstr>Как проверяют на диабет? Диагностика: как узнать? </vt:lpstr>
      <vt:lpstr>Лечение диабета 1 типа Инсулин — основа терапии </vt:lpstr>
      <vt:lpstr>Современные технологии Помощники для людей с диабетом </vt:lpstr>
      <vt:lpstr>Лечение диабета 2 типа Комплексный подход </vt:lpstr>
      <vt:lpstr>Контроль сахара в крови Как следить за сахаром? </vt:lpstr>
      <vt:lpstr>Пирамида здорового питания</vt:lpstr>
      <vt:lpstr>Питание при диабете Еда — важная часть лечения </vt:lpstr>
      <vt:lpstr>Гарвардская тарелка</vt:lpstr>
      <vt:lpstr>Режим питания Как правильно распределить приёмы пищи? </vt:lpstr>
      <vt:lpstr>Завтрак — самый важный приём пищи Почему нельзя пропускать завтрак? </vt:lpstr>
      <vt:lpstr>Практические советы Как начать питаться правильно? </vt:lpstr>
      <vt:lpstr>Способы приготовления Как готовить полезно? </vt:lpstr>
      <vt:lpstr>Чтение этикеток Учимся читать состав</vt:lpstr>
      <vt:lpstr>Учимся читать состав</vt:lpstr>
      <vt:lpstr>Вода — основа жизни Значение воды для организма</vt:lpstr>
      <vt:lpstr>Физическая активность Движение помогает контролировать сахар </vt:lpstr>
      <vt:lpstr>Мифы о диабете Правда или миф? </vt:lpstr>
      <vt:lpstr>Жизнь с диабетом Можно ли жить полноценно? </vt:lpstr>
      <vt:lpstr>Профилактика диабета 2 типа Как снизить риск? </vt:lpstr>
      <vt:lpstr>Главное — знать и действовать! </vt:lpstr>
      <vt:lpstr>Спасибо за внимание и будьте здоровы!!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Сахарный диабет простыми словами</dc:title>
  <dc:creator>Каменева Екатерина Александровна</dc:creator>
  <cp:lastModifiedBy>Григоров Михаил Дмитриевич</cp:lastModifiedBy>
  <cp:revision>15</cp:revision>
  <dcterms:created xsi:type="dcterms:W3CDTF">2026-04-20T07:59:43Z</dcterms:created>
  <dcterms:modified xsi:type="dcterms:W3CDTF">2026-05-13T15:24:36Z</dcterms:modified>
</cp:coreProperties>
</file>